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6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4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8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6EA15-BD56-4066-91EE-3D2AF4E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0A92F-F656-458D-8B9E-C4056A9D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4C06D4-718C-418E-B192-1CEB9E30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B606E0-E509-454E-BACA-1F4874E9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2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7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3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1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506C-1E21-4DCC-B00E-7C86A81B9265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EDD0-6E3A-49F2-B867-FDD96464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592834" y="2459504"/>
            <a:ext cx="7006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«ПРОМБЕЗ-ЭКСПЕРТ»</a:t>
            </a:r>
          </a:p>
        </p:txBody>
      </p:sp>
    </p:spTree>
    <p:extLst>
      <p:ext uri="{BB962C8B-B14F-4D97-AF65-F5344CB8AC3E}">
        <p14:creationId xmlns:p14="http://schemas.microsoft.com/office/powerpoint/2010/main" val="38340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592834" y="2459504"/>
            <a:ext cx="7006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937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76968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об учебном центре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3948920A-4BE8-4404-B905-4953BF289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03217"/>
              </p:ext>
            </p:extLst>
          </p:nvPr>
        </p:nvGraphicFramePr>
        <p:xfrm>
          <a:off x="2032000" y="2062691"/>
          <a:ext cx="8128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80833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29275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Общество с ограниченной ответственностью «ПРОМБЕЗ-ЭКСПЕРТ»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02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Сокращенное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«ПБ-ЭКСПЕРТ»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34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создания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марта 2021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3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об учредителе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Кальницкий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Вадим Викторович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7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о местонахождения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450054, Российская Федерация, Республика Башкортостан, город Уфа, проспект Октября, д. 71/4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о наличии филиалов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имеется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97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Телефоны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+7 (347) 216-10-01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5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office@experthse.ru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6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www.experthse.ru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08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18680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преподавательского состава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21C2-BDD9-4A56-A9FE-BB7FBAB608AF}"/>
              </a:ext>
            </a:extLst>
          </p:cNvPr>
          <p:cNvSpPr txBox="1"/>
          <p:nvPr/>
        </p:nvSpPr>
        <p:spPr>
          <a:xfrm>
            <a:off x="452438" y="1978578"/>
            <a:ext cx="1128712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Обучение проводится по утвержденным программам с привлечением высококвалифицированных преподавателей. Основу нашего преподавательского коллектива составляют практикующие специалисты с реальным опытом работы, глубоко погруженные в свою профессию и ставшие знатоками своего дела. 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ООО «ПБ-ЭКСПЕРТ» 7 преподавателей:</a:t>
            </a:r>
          </a:p>
          <a:p>
            <a:pPr algn="just"/>
            <a:endParaRPr lang="ru-RU" sz="10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Абдуллин Ильшат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Халитович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4375" indent="276225" algn="just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Абулкарамова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Ниязовна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 Николай Юрьевич;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Гришин Дмитрий Николаевич;</a:t>
            </a:r>
          </a:p>
          <a:p>
            <a:pPr marL="714375" indent="276225" algn="just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Жмаев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Александрович;</a:t>
            </a:r>
          </a:p>
          <a:p>
            <a:pPr marL="714375" indent="276225" algn="just">
              <a:buFontTx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Шафеев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Фаритович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14375" indent="276225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Шафиков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Фаритович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747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18680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учебного центра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21C2-BDD9-4A56-A9FE-BB7FBAB608AF}"/>
              </a:ext>
            </a:extLst>
          </p:cNvPr>
          <p:cNvSpPr txBox="1"/>
          <p:nvPr/>
        </p:nvSpPr>
        <p:spPr>
          <a:xfrm>
            <a:off x="452438" y="1978578"/>
            <a:ext cx="112871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реализации программ в ООО «ПБ-ЭКСПЕРТ» используется оборудованный учебный класс.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 реализации программы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7675"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- 10 шт.;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с диапроектором-1шт.;</a:t>
            </a:r>
          </a:p>
          <a:p>
            <a:pPr marL="714375" indent="276225" algn="just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 (применение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-очков);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- 1шт.;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преподавательский – 1 шт.;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 ученические - 15 шт.;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стулья - 30 шт.,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средства;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сканер;</a:t>
            </a:r>
          </a:p>
          <a:p>
            <a:pPr marL="714375" indent="276225" algn="just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-камеры;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наушники;</a:t>
            </a:r>
          </a:p>
          <a:p>
            <a:pPr marL="714375" indent="276225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аудиотехника.</a:t>
            </a:r>
          </a:p>
        </p:txBody>
      </p:sp>
    </p:spTree>
    <p:extLst>
      <p:ext uri="{BB962C8B-B14F-4D97-AF65-F5344CB8AC3E}">
        <p14:creationId xmlns:p14="http://schemas.microsoft.com/office/powerpoint/2010/main" val="417635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18680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реализуемых программ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21C2-BDD9-4A56-A9FE-BB7FBAB608AF}"/>
              </a:ext>
            </a:extLst>
          </p:cNvPr>
          <p:cNvSpPr txBox="1"/>
          <p:nvPr/>
        </p:nvSpPr>
        <p:spPr>
          <a:xfrm>
            <a:off x="452438" y="1978578"/>
            <a:ext cx="11287124" cy="3077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8FFB37F-F997-426D-8047-A8FBF64C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7365"/>
              </p:ext>
            </p:extLst>
          </p:nvPr>
        </p:nvGraphicFramePr>
        <p:xfrm>
          <a:off x="914400" y="1991386"/>
          <a:ext cx="4341994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1994">
                  <a:extLst>
                    <a:ext uri="{9D8B030D-6E8A-4147-A177-3AD203B41FA5}">
                      <a16:colId xmlns:a16="http://schemas.microsoft.com/office/drawing/2014/main" val="906982233"/>
                    </a:ext>
                  </a:extLst>
                </a:gridCol>
              </a:tblGrid>
              <a:tr h="4127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Водитель погрузчика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9779058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Газорезчик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251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Изолировщик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474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Маляр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852983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крана автомобильного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575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компрессорных установок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508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технологических насосов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732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2578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по монтажу стальных и железобетонных конструкций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171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Монтажник технологических трубопроводов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9392399"/>
                  </a:ext>
                </a:extLst>
              </a:tr>
              <a:tr h="7239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по добыче нефти и газа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690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технологических установок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3511119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Пескоструйщик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5676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Плотник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6836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по контрольно-измерительным приборам и автоматике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653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по ремонту технологических установок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329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- ремонтник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91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Слесарь-электромонтажник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61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Стропальщик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880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155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Электрогазосварщик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344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Электромонтажник по силовым сетям и электрооборудованию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574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Электромонтер по ремонту и обслуживанию электрооборудования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3839305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DF137A1-C7D3-4EB0-BA6D-1576963D6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35566"/>
              </p:ext>
            </p:extLst>
          </p:nvPr>
        </p:nvGraphicFramePr>
        <p:xfrm>
          <a:off x="5906906" y="1978578"/>
          <a:ext cx="5370694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0694">
                  <a:extLst>
                    <a:ext uri="{9D8B030D-6E8A-4147-A177-3AD203B41FA5}">
                      <a16:colId xmlns:a16="http://schemas.microsoft.com/office/drawing/2014/main" val="41066328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Электросварщик ручной сварки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9474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Бурильщик КРС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9958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Бурильщик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</a:t>
                      </a:r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РБС на нефть и газ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0061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Вышкомонтажник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754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Вышкомонтажник-сварщик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3699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Вышкомонтажник-электромонтер 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98358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Лаборант химического анализа 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225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Лаборант-коллектор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2358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Машинист буровых установок на нефть и газ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534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Машинист насосной станции по закачке рабочего агента в пласт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352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Машинист промывочного агрегата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2054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Машинист передвижного компрессора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046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Машинист агрегатов по обслуживанию нефтегазопромыслового оборудования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5636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Машинист подъемника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1305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Машинист </a:t>
                      </a: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паровой передвижной депарафинизационной установки (ППДУ)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352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Моторист цементировочного агрегата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66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Моторист цементно-пескосмесительного агрегата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9832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обезвоживающей и обессоливающей установки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0655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по исследованию скважин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658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по опробованию (испытанию) скважин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35397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по поддержанию пластового давления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75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по сбору газа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135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по химической обработке скважин</a:t>
                      </a:r>
                      <a:endParaRPr lang="ru-RU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5525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hr-BA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Оператор пульта управления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hr-BA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добыче нефти и газа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66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0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18680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реализуемых программ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21C2-BDD9-4A56-A9FE-BB7FBAB608AF}"/>
              </a:ext>
            </a:extLst>
          </p:cNvPr>
          <p:cNvSpPr txBox="1"/>
          <p:nvPr/>
        </p:nvSpPr>
        <p:spPr>
          <a:xfrm>
            <a:off x="452438" y="1978578"/>
            <a:ext cx="11287124" cy="3077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EA6AC9-49B9-4F8A-B189-28D19DF91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87781"/>
              </p:ext>
            </p:extLst>
          </p:nvPr>
        </p:nvGraphicFramePr>
        <p:xfrm>
          <a:off x="931772" y="1987832"/>
          <a:ext cx="4154578" cy="4450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4578">
                  <a:extLst>
                    <a:ext uri="{9D8B030D-6E8A-4147-A177-3AD203B41FA5}">
                      <a16:colId xmlns:a16="http://schemas.microsoft.com/office/drawing/2014/main" val="84620277"/>
                    </a:ext>
                  </a:extLst>
                </a:gridCol>
              </a:tblGrid>
              <a:tr h="278175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Пом. бурильщика ЭРБС на нефть и газ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(первый)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04701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Пом. бурильщика ЭРБС на нефть и газ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(второй)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831643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Пом. бурильщика капитального ремонта скважин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076686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КИПиА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656764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механосборочных работ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8434804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по обслуживанию буровых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9410573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Электромонтер по обслуживанию буровых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222921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Электробезопасность (группы безопасности)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933535"/>
                  </a:ext>
                </a:extLst>
              </a:tr>
              <a:tr h="556351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Электромонтер по ремонту и техническому обслуживанию электрооборудования грузоподъемных сооружений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558167"/>
                  </a:ext>
                </a:extLst>
              </a:tr>
              <a:tr h="834524">
                <a:tc>
                  <a:txBody>
                    <a:bodyPr/>
                    <a:lstStyle/>
                    <a:p>
                      <a:r>
                        <a:rPr lang="hr-B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основных профессий по управлению грузоподъёмными сооружениями, управляемыми с пола или со стационарного пульта, с правом зацепки грузов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3557399"/>
                  </a:ext>
                </a:extLst>
              </a:tr>
              <a:tr h="278175">
                <a:tc>
                  <a:txBody>
                    <a:bodyPr/>
                    <a:lstStyle/>
                    <a:p>
                      <a:r>
                        <a:rPr lang="hr-BA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Резчик термической резки металлов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8659349"/>
                  </a:ext>
                </a:extLst>
              </a:tr>
              <a:tr h="55635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аттестация машинистов (операторов) кранов манипуляторов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17728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84A2AA0-1C66-4185-A24A-828F8F4E5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70111"/>
              </p:ext>
            </p:extLst>
          </p:nvPr>
        </p:nvGraphicFramePr>
        <p:xfrm>
          <a:off x="5712966" y="1959420"/>
          <a:ext cx="5717034" cy="447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7034">
                  <a:extLst>
                    <a:ext uri="{9D8B030D-6E8A-4147-A177-3AD203B41FA5}">
                      <a16:colId xmlns:a16="http://schemas.microsoft.com/office/drawing/2014/main" val="3779794656"/>
                    </a:ext>
                  </a:extLst>
                </a:gridCol>
              </a:tblGrid>
              <a:tr h="590902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и переподготовка специалистов по безопасности движения на автомобильном транспорте и городском электротранспорте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59611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r>
                        <a:rPr lang="hr-BA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руководителей и ответственных за пожарную безопасность организаций торговли, общественного питания, баз и складов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10101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r>
                        <a:rPr lang="hr-BA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руководителей и ответственных за пожарную безопасность организаций бытового обслуживания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8422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r>
                        <a:rPr lang="hr-BA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руководителей, лиц, ответственных за пожарную безопасность пожароопасных производств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30940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руководителей и ответственных за пожарную безопасность в учреждениях (офисах)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73751"/>
                  </a:ext>
                </a:extLst>
              </a:tr>
              <a:tr h="360004">
                <a:tc>
                  <a:txBody>
                    <a:bodyPr/>
                    <a:lstStyle/>
                    <a:p>
                      <a:r>
                        <a:rPr lang="hr-BA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руководителей подразделений пожароопасных производств</a:t>
                      </a:r>
                      <a:endParaRPr lang="ru-RU" sz="12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42401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сотрудников, осуществляющих круглосуточную охрану организаций, и руководителей подразделений организаций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81557"/>
                  </a:ext>
                </a:extLst>
              </a:tr>
              <a:tr h="360004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рабочих, осуществляющих пожароопасные работы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31273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ответственных за пожарную безопасность вновь строящихся и реконструируемых объектов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44370"/>
                  </a:ext>
                </a:extLst>
              </a:tr>
              <a:tr h="360004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газоэлектросварщика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38425"/>
                  </a:ext>
                </a:extLst>
              </a:tr>
              <a:tr h="399541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Пожарно-технический минимум для руководителей и ответственных за пожарную безопасность дошкольных учреждений и общеобразовательных школ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4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0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18680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реализуемых программ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21C2-BDD9-4A56-A9FE-BB7FBAB608AF}"/>
              </a:ext>
            </a:extLst>
          </p:cNvPr>
          <p:cNvSpPr txBox="1"/>
          <p:nvPr/>
        </p:nvSpPr>
        <p:spPr>
          <a:xfrm>
            <a:off x="452438" y="1978578"/>
            <a:ext cx="11287124" cy="3077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1499AD2-5E11-41A1-8753-139F359D6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703354"/>
              </p:ext>
            </p:extLst>
          </p:nvPr>
        </p:nvGraphicFramePr>
        <p:xfrm>
          <a:off x="704851" y="1831175"/>
          <a:ext cx="5033962" cy="4705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3962">
                  <a:extLst>
                    <a:ext uri="{9D8B030D-6E8A-4147-A177-3AD203B41FA5}">
                      <a16:colId xmlns:a16="http://schemas.microsoft.com/office/drawing/2014/main" val="2415323659"/>
                    </a:ext>
                  </a:extLst>
                </a:gridCol>
              </a:tblGrid>
              <a:tr h="234967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первой</a:t>
                      </a:r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пострадавшим при несчастных случаях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63754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охране труда руководителей, специалистов предприятий и организаций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47974"/>
                  </a:ext>
                </a:extLst>
              </a:tr>
              <a:tr h="323315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охране труда для руководителей и специалистов для членов комиссий в составе ПДЭК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22729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труда при погрузочно-разгрузочных работах и размещении грузов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94445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обучения охране труда для рабочих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5005"/>
                  </a:ext>
                </a:extLst>
              </a:tr>
              <a:tr h="317816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по охране труда при работе на высоте</a:t>
                      </a: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73185"/>
                  </a:ext>
                </a:extLst>
              </a:tr>
              <a:tr h="32331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проведения работ повышенной опасности на взрывопожароопасных объектах (ремонтные, огневые, газоопасные работы и работа внутри аппаратов)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45906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Персонал, обслуживающий сосуды, работающие под давлением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94795"/>
                  </a:ext>
                </a:extLst>
              </a:tr>
              <a:tr h="323315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персонала, работающего с пороховыми инструментами при электромонтажных работах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39187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и ремонт систем газораспределения и газопотребления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92722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и демонтаж строительных лесов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7869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скважины. Управление скважиной при газонефтеводопроявлениях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96705"/>
                  </a:ext>
                </a:extLst>
              </a:tr>
              <a:tr h="32331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бучение персонала объектов по отбору проб воздушной среды переносными газоанализаторами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15449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жегодны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водителями автотранспортных средств (РД-26127100-1070-01)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93307"/>
                  </a:ext>
                </a:extLst>
              </a:tr>
              <a:tr h="234967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Вождение в сложных дорожных условиях и зимнее вождение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14" marR="55314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2163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3D6E579-E51B-4DE4-B237-F666903A4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74181"/>
              </p:ext>
            </p:extLst>
          </p:nvPr>
        </p:nvGraphicFramePr>
        <p:xfrm>
          <a:off x="5991225" y="1805676"/>
          <a:ext cx="5748337" cy="4756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8337">
                  <a:extLst>
                    <a:ext uri="{9D8B030D-6E8A-4147-A177-3AD203B41FA5}">
                      <a16:colId xmlns:a16="http://schemas.microsoft.com/office/drawing/2014/main" val="723005322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r>
                        <a:rPr lang="hr-BA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и ремонт систем газораспределения и газопотребления ГРП (ГРУ), печей для подготовки нефти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6433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первой медицинской помощи с применением дефибриллятора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2268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 безопасность. Обращение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отходами I-IV классов опасности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53936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hr-BA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Безопасное ведение работ с метанолом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586621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Безопасное ведение работ при разведке и разработке нефтяных, газовых 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газоконденсатных месторождений с высоким содержанием сероводорода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4292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hr-BA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«Монтажные соединения на высокопрочных болтах с контролируемым натяжением», СТО НОСТОРОЙ 2.10.76 – 2012 «Болтовые соединения. Правила и контроль монтажа, требования к результатам работ»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10896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строительства и качество выполнения работ по устройству инженерных систем и сетей 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80599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строительства и качество выполнения работ по устройству электрических сетей и линий связи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68278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строительства и качество выполнения работ по устройству объектов нефтяной и газовой промышленности, устройству скважин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98693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строительства и качество выполнения работ по устройству автомобильных дорог и аэродромов, по содержанию и ремонту автомобильных дорог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42515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строительства и осуществление строительного контроля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17004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строительства. Организация строительства, реконструкции и капитального ремонта объектов капитального строительства</a:t>
                      </a: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07156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hr-BA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строительства и качество выполнения общестроительных работ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5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5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18680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лицензия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21C2-BDD9-4A56-A9FE-BB7FBAB608AF}"/>
              </a:ext>
            </a:extLst>
          </p:cNvPr>
          <p:cNvSpPr txBox="1"/>
          <p:nvPr/>
        </p:nvSpPr>
        <p:spPr>
          <a:xfrm>
            <a:off x="452438" y="1814583"/>
            <a:ext cx="1128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Общество с ограниченной ответственностью «ПРОМБЕЗ-ЭКСПЕРТ» осуществляет образовательную деятельность на основании Лицензии от 06 августа 2021 г. № 5609, выданной Министерством образования Республики Башкортостан.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FB14E5-027B-45DB-93F1-90C6A651A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46" t="16807" r="31562" b="19998"/>
          <a:stretch/>
        </p:blipFill>
        <p:spPr>
          <a:xfrm>
            <a:off x="1920898" y="2710209"/>
            <a:ext cx="4013178" cy="4008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22460D-D8AC-4256-AFCB-8EAA8EAB41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46" t="14860" r="32734" b="24862"/>
          <a:stretch/>
        </p:blipFill>
        <p:spPr>
          <a:xfrm>
            <a:off x="6696075" y="2737913"/>
            <a:ext cx="4114800" cy="40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33">
            <a:extLst>
              <a:ext uri="{FF2B5EF4-FFF2-40B4-BE49-F238E27FC236}">
                <a16:creationId xmlns:a16="http://schemas.microsoft.com/office/drawing/2014/main" id="{0E1F0499-5709-43F9-B7AB-F515D853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4" y="11113"/>
            <a:ext cx="9318806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5ED33E7-EBF8-458B-9442-39E7DC808565}"/>
              </a:ext>
            </a:extLst>
          </p:cNvPr>
          <p:cNvGrpSpPr/>
          <p:nvPr/>
        </p:nvGrpSpPr>
        <p:grpSpPr>
          <a:xfrm>
            <a:off x="280879" y="263417"/>
            <a:ext cx="2493963" cy="1462903"/>
            <a:chOff x="254246" y="126340"/>
            <a:chExt cx="2493963" cy="1462903"/>
          </a:xfrm>
        </p:grpSpPr>
        <p:pic>
          <p:nvPicPr>
            <p:cNvPr id="2050" name="Рисунок 32" descr="Изображение выглядит как текст, темный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6ACD8CD9-1C58-4E73-A7AC-03AB4041F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5" y="126340"/>
              <a:ext cx="990796" cy="101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Надпись 2">
              <a:extLst>
                <a:ext uri="{FF2B5EF4-FFF2-40B4-BE49-F238E27FC236}">
                  <a16:creationId xmlns:a16="http://schemas.microsoft.com/office/drawing/2014/main" id="{ABB99A23-1E26-42FF-A846-9232E244B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46" y="798513"/>
              <a:ext cx="24939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D2F44"/>
                </a:solidFill>
                <a:effectLst/>
                <a:latin typeface="Fira Sans SemiBold" panose="020B06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1D2F44"/>
                  </a:solidFill>
                  <a:effectLst/>
                  <a:latin typeface="Fira Sans SemiBold" panose="020B06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ПРОМБЕЗ-ЭКСПЕРТ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A880181-8BA2-4A7E-8154-DFDF7B73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14" y="1319368"/>
              <a:ext cx="24352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E3590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solidFill>
                    <a:srgbClr val="2E3590"/>
                  </a:solidFill>
                  <a:effectLst/>
                  <a:latin typeface="Fira Sans" panose="020B05030500000200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Общество с ограниченной ответственностью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AD28871-6730-425C-B982-3189B6B2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1E0C0-E53D-41AC-8574-D9F974C4EBDE}"/>
              </a:ext>
            </a:extLst>
          </p:cNvPr>
          <p:cNvSpPr txBox="1"/>
          <p:nvPr/>
        </p:nvSpPr>
        <p:spPr>
          <a:xfrm>
            <a:off x="2002284" y="918680"/>
            <a:ext cx="818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ООО «ПБ-ЭКСПЕРТ»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421C2-BDD9-4A56-A9FE-BB7FBAB608AF}"/>
              </a:ext>
            </a:extLst>
          </p:cNvPr>
          <p:cNvSpPr txBox="1"/>
          <p:nvPr/>
        </p:nvSpPr>
        <p:spPr>
          <a:xfrm>
            <a:off x="452438" y="1903380"/>
            <a:ext cx="1128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Общество с ограниченной ответственностью «ПРОМБЕЗ-ЭКСПЕРТ» осуществляет образовательную деятельность как в очной форме с применение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так и дистанционно с помощью информационной системы СДО ПРОФ.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4A2AF-1DE6-4171-9BC4-8EF0C93DE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07" r="1250" b="7639"/>
          <a:stretch/>
        </p:blipFill>
        <p:spPr>
          <a:xfrm>
            <a:off x="690504" y="3288190"/>
            <a:ext cx="6396390" cy="29823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4D7401-DBC0-40F8-8B64-51A72657AB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02" t="9305" r="27110" b="15555"/>
          <a:stretch/>
        </p:blipFill>
        <p:spPr>
          <a:xfrm>
            <a:off x="7324960" y="2540534"/>
            <a:ext cx="3455816" cy="3176056"/>
          </a:xfrm>
          <a:prstGeom prst="rect">
            <a:avLst/>
          </a:prstGeom>
        </p:spPr>
      </p:pic>
      <p:pic>
        <p:nvPicPr>
          <p:cNvPr id="1026" name="Picture 2" descr="Varjo VR-1 купить в интернет-магазине ViaRia">
            <a:extLst>
              <a:ext uri="{FF2B5EF4-FFF2-40B4-BE49-F238E27FC236}">
                <a16:creationId xmlns:a16="http://schemas.microsoft.com/office/drawing/2014/main" id="{19C12927-EB05-474F-87EB-F30E869D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85" y="5217516"/>
            <a:ext cx="2566415" cy="14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3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1070</Words>
  <Application>Microsoft Office PowerPoint</Application>
  <PresentationFormat>Широкоэкранный</PresentationFormat>
  <Paragraphs>203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Fira Sans</vt:lpstr>
      <vt:lpstr>Fira Sans SemiBold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Загитова Алина Ильфатовна</dc:creator>
  <cp:lastModifiedBy>Загитова Алина Ильфатовна</cp:lastModifiedBy>
  <cp:revision>6</cp:revision>
  <cp:lastPrinted>2021-10-19T07:45:52Z</cp:lastPrinted>
  <dcterms:created xsi:type="dcterms:W3CDTF">2021-10-19T06:39:24Z</dcterms:created>
  <dcterms:modified xsi:type="dcterms:W3CDTF">2022-04-11T11:26:38Z</dcterms:modified>
</cp:coreProperties>
</file>